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351" r:id="rId4"/>
    <p:sldId id="352" r:id="rId5"/>
    <p:sldId id="353" r:id="rId6"/>
    <p:sldId id="354" r:id="rId7"/>
    <p:sldId id="355" r:id="rId8"/>
    <p:sldId id="356" r:id="rId9"/>
    <p:sldId id="357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660"/>
  </p:normalViewPr>
  <p:slideViewPr>
    <p:cSldViewPr>
      <p:cViewPr>
        <p:scale>
          <a:sx n="86" d="100"/>
          <a:sy n="86" d="100"/>
        </p:scale>
        <p:origin x="-82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12/24/2016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069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77403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 smtClean="0"/>
              <a:t>Proportions and Similar Triangles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14717" y="2724150"/>
            <a:ext cx="2714565" cy="674521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2 </a:t>
            </a:r>
            <a:r>
              <a:rPr lang="en-US" dirty="0"/>
              <a:t>Lesson </a:t>
            </a:r>
            <a:r>
              <a:rPr lang="en-US" dirty="0" smtClean="0"/>
              <a:t>8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5635" y="-19050"/>
            <a:ext cx="4226635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PROPORTIONS AND SIMILAR FIGURES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403860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Understand the usage of proportions in similar</a:t>
            </a:r>
            <a:br>
              <a:rPr lang="en-US" sz="2400" dirty="0" smtClean="0"/>
            </a:br>
            <a:r>
              <a:rPr lang="en-US" sz="2400" dirty="0" smtClean="0"/>
              <a:t>figures and solve scale diagram problems</a:t>
            </a:r>
            <a:br>
              <a:rPr lang="en-US" sz="2400" dirty="0" smtClean="0"/>
            </a:b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br>
              <a:rPr lang="en-US" sz="2400" b="1" dirty="0" smtClean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 smtClean="0"/>
              <a:t>Proportion</a:t>
            </a:r>
          </a:p>
          <a:p>
            <a:r>
              <a:rPr lang="en-US" sz="2400" dirty="0" smtClean="0"/>
              <a:t>Similar figures</a:t>
            </a:r>
          </a:p>
          <a:p>
            <a:r>
              <a:rPr lang="en-US" sz="2400" dirty="0" smtClean="0"/>
              <a:t>Corresponding sides and angles</a:t>
            </a:r>
          </a:p>
          <a:p>
            <a:r>
              <a:rPr lang="en-US" sz="2400" dirty="0" smtClean="0"/>
              <a:t>Scale drawing</a:t>
            </a:r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651" y="514350"/>
            <a:ext cx="8686800" cy="4648539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u="sng" dirty="0" smtClean="0">
                <a:solidFill>
                  <a:srgbClr val="0070C0"/>
                </a:solidFill>
              </a:rPr>
              <a:t>What is a Proportion?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A proportion is an equation having two ratios equal.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4132733" y="2703521"/>
            <a:ext cx="896467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means</a:t>
            </a:r>
            <a:endParaRPr lang="en-US" sz="2000" b="1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3102487" y="1733550"/>
                <a:ext cx="991197" cy="62382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𝒄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𝒅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2487" y="1733550"/>
                <a:ext cx="991197" cy="62382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981201" y="2729079"/>
                <a:ext cx="1065607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&amp;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1" y="2729079"/>
                <a:ext cx="1065607" cy="4001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ight Arrow 4"/>
          <p:cNvSpPr/>
          <p:nvPr/>
        </p:nvSpPr>
        <p:spPr>
          <a:xfrm>
            <a:off x="3403862" y="2744245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1981200" y="3325657"/>
                <a:ext cx="1065607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&amp;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𝒅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0" y="3325657"/>
                <a:ext cx="1065607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ight Arrow 20"/>
          <p:cNvSpPr/>
          <p:nvPr/>
        </p:nvSpPr>
        <p:spPr>
          <a:xfrm>
            <a:off x="3399004" y="3325657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4038600" y="3314640"/>
            <a:ext cx="1183664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extremes</a:t>
            </a:r>
            <a:endParaRPr lang="en-US" sz="2000" b="1" dirty="0">
              <a:solidFill>
                <a:srgbClr val="0070C0"/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-35635" y="-19050"/>
            <a:ext cx="4226635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PROPORTIONS AND SIMILAR FIGURES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8014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15287"/>
            <a:ext cx="8686800" cy="3810221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u="sng" dirty="0" smtClean="0">
                <a:solidFill>
                  <a:srgbClr val="0070C0"/>
                </a:solidFill>
              </a:rPr>
              <a:t>Solving proportions using Cross-Product property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In a proportion, the product of  extremes is equal to the product of means</a:t>
            </a:r>
            <a:r>
              <a:rPr lang="en-US" sz="2400" dirty="0"/>
              <a:t> </a:t>
            </a:r>
            <a:r>
              <a:rPr lang="en-US" sz="2400" dirty="0" smtClean="0"/>
              <a:t>i.e. we cross multiply the terms on both sides of equality and simplify to solve for the given variable.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2959864" y="2506567"/>
                <a:ext cx="1199349" cy="62382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= 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𝒅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9864" y="2506567"/>
                <a:ext cx="1199349" cy="62382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ight Arrow 20"/>
          <p:cNvSpPr/>
          <p:nvPr/>
        </p:nvSpPr>
        <p:spPr>
          <a:xfrm>
            <a:off x="2270626" y="3344972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2970880" y="3314640"/>
                <a:ext cx="1199349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𝒂𝒅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0880" y="3314640"/>
                <a:ext cx="1199349" cy="4001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070953" y="3887050"/>
                <a:ext cx="1032310" cy="676917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𝒂𝒅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0953" y="3887050"/>
                <a:ext cx="1032310" cy="67691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ight Arrow 14"/>
          <p:cNvSpPr/>
          <p:nvPr/>
        </p:nvSpPr>
        <p:spPr>
          <a:xfrm>
            <a:off x="2286000" y="4040619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3395949" y="2692018"/>
            <a:ext cx="304800" cy="3048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3362898" y="2680082"/>
            <a:ext cx="392017" cy="31673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4366577" y="2604801"/>
            <a:ext cx="1806542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000" b="1" dirty="0" smtClean="0"/>
              <a:t>Cross Multiply</a:t>
            </a:r>
            <a:endParaRPr lang="en-US" sz="2000" b="1"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-35635" y="-19050"/>
            <a:ext cx="4226635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PROPORTIONS AND SIMILAR FIGURES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025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22" name="Rectangle 3"/>
          <p:cNvSpPr txBox="1">
            <a:spLocks noChangeArrowheads="1"/>
          </p:cNvSpPr>
          <p:nvPr/>
        </p:nvSpPr>
        <p:spPr>
          <a:xfrm>
            <a:off x="545794" y="361950"/>
            <a:ext cx="798860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en-US" sz="2200" b="1" u="sng" dirty="0" smtClean="0">
                <a:solidFill>
                  <a:srgbClr val="0070C0"/>
                </a:solidFill>
              </a:rPr>
              <a:t>Similar Figures</a:t>
            </a:r>
          </a:p>
          <a:p>
            <a:pPr marL="0" indent="0">
              <a:buNone/>
            </a:pPr>
            <a:r>
              <a:rPr lang="en-US" altLang="en-US" sz="2200" dirty="0" smtClean="0"/>
              <a:t>Two figures are similar if they have same shape but not the same size. </a:t>
            </a:r>
          </a:p>
          <a:p>
            <a:r>
              <a:rPr lang="en-US" altLang="en-US" sz="2200" dirty="0" smtClean="0"/>
              <a:t>The corresponding </a:t>
            </a:r>
            <a:r>
              <a:rPr lang="en-US" altLang="en-US" sz="2200" b="1" dirty="0" smtClean="0"/>
              <a:t>angles</a:t>
            </a:r>
            <a:r>
              <a:rPr lang="en-US" altLang="en-US" sz="2200" dirty="0" smtClean="0"/>
              <a:t> of the similar figures are </a:t>
            </a:r>
            <a:r>
              <a:rPr lang="en-US" altLang="en-US" sz="2200" b="1" dirty="0" smtClean="0"/>
              <a:t>equal in measures</a:t>
            </a:r>
            <a:r>
              <a:rPr lang="en-US" altLang="en-US" sz="2200" dirty="0" smtClean="0"/>
              <a:t>.</a:t>
            </a:r>
          </a:p>
          <a:p>
            <a:r>
              <a:rPr lang="en-US" altLang="en-US" sz="2200" dirty="0" smtClean="0"/>
              <a:t>The corresponding </a:t>
            </a:r>
            <a:r>
              <a:rPr lang="en-US" altLang="en-US" sz="2200" b="1" dirty="0" smtClean="0"/>
              <a:t>sides</a:t>
            </a:r>
            <a:r>
              <a:rPr lang="en-US" altLang="en-US" sz="2200" dirty="0" smtClean="0"/>
              <a:t> of the similar figures are </a:t>
            </a:r>
            <a:r>
              <a:rPr lang="en-US" altLang="en-US" sz="2200" b="1" dirty="0" smtClean="0"/>
              <a:t>proportional</a:t>
            </a:r>
            <a:r>
              <a:rPr lang="en-US" altLang="en-US" sz="2200" dirty="0" smtClean="0"/>
              <a:t>.</a:t>
            </a:r>
            <a:endParaRPr lang="en-US" altLang="en-US" sz="2200" dirty="0"/>
          </a:p>
          <a:p>
            <a:pPr marL="0" indent="0">
              <a:buNone/>
            </a:pPr>
            <a:endParaRPr lang="en-US" altLang="en-US" sz="2200" dirty="0" smtClean="0"/>
          </a:p>
          <a:p>
            <a:pPr marL="0" indent="0">
              <a:buNone/>
            </a:pPr>
            <a:endParaRPr lang="en-US" altLang="en-US" sz="2200" dirty="0"/>
          </a:p>
          <a:p>
            <a:pPr marL="0" indent="0">
              <a:buNone/>
            </a:pPr>
            <a:endParaRPr lang="en-US" altLang="en-US" sz="2200" dirty="0"/>
          </a:p>
        </p:txBody>
      </p:sp>
      <p:sp>
        <p:nvSpPr>
          <p:cNvPr id="23" name="TextBox 22"/>
          <p:cNvSpPr txBox="1"/>
          <p:nvPr/>
        </p:nvSpPr>
        <p:spPr>
          <a:xfrm>
            <a:off x="2177667" y="4130789"/>
            <a:ext cx="961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Figure 1</a:t>
            </a:r>
            <a:endParaRPr lang="en-US" b="1" dirty="0"/>
          </a:p>
        </p:txBody>
      </p:sp>
      <p:sp>
        <p:nvSpPr>
          <p:cNvPr id="24" name="Isosceles Triangle 23"/>
          <p:cNvSpPr/>
          <p:nvPr/>
        </p:nvSpPr>
        <p:spPr>
          <a:xfrm>
            <a:off x="1781978" y="3105150"/>
            <a:ext cx="1494622" cy="1030542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/>
          <p:cNvSpPr/>
          <p:nvPr/>
        </p:nvSpPr>
        <p:spPr>
          <a:xfrm rot="10800000">
            <a:off x="4267198" y="2795485"/>
            <a:ext cx="2148289" cy="1281109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4876800" y="4098523"/>
            <a:ext cx="961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Figure 2</a:t>
            </a:r>
            <a:endParaRPr 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599502" y="4390452"/>
                <a:ext cx="75438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/>
                  <a:t>The </a:t>
                </a:r>
                <a:r>
                  <a:rPr lang="en-US" sz="2000" b="1" dirty="0" smtClean="0"/>
                  <a:t>figure 1</a:t>
                </a:r>
                <a:r>
                  <a:rPr lang="en-US" sz="2000" dirty="0" smtClean="0"/>
                  <a:t> and </a:t>
                </a:r>
                <a:r>
                  <a:rPr lang="en-US" sz="2000" b="1" dirty="0" smtClean="0"/>
                  <a:t>figure 2</a:t>
                </a:r>
                <a:r>
                  <a:rPr lang="en-US" sz="2000" dirty="0" smtClean="0"/>
                  <a:t> are similar since both shapes are triangles but their size is different.(Similarity represented as ‘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/>
                        <a:ea typeface="Cambria Math"/>
                      </a:rPr>
                      <m:t>~</m:t>
                    </m:r>
                  </m:oMath>
                </a14:m>
                <a:r>
                  <a:rPr lang="en-US" sz="2000" dirty="0" smtClean="0"/>
                  <a:t>’)</a:t>
                </a:r>
                <a:endParaRPr lang="en-US" sz="2000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502" y="4390452"/>
                <a:ext cx="7543800" cy="707886"/>
              </a:xfrm>
              <a:prstGeom prst="rect">
                <a:avLst/>
              </a:prstGeom>
              <a:blipFill rotWithShape="1">
                <a:blip r:embed="rId3"/>
                <a:stretch>
                  <a:fillRect l="-808" t="-4310" r="-1373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Arc 32"/>
          <p:cNvSpPr/>
          <p:nvPr/>
        </p:nvSpPr>
        <p:spPr>
          <a:xfrm rot="2568373">
            <a:off x="1662026" y="3805601"/>
            <a:ext cx="418675" cy="385952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Arc 33"/>
          <p:cNvSpPr/>
          <p:nvPr/>
        </p:nvSpPr>
        <p:spPr>
          <a:xfrm rot="3024444">
            <a:off x="4195687" y="2713879"/>
            <a:ext cx="395689" cy="477171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Arc 34"/>
          <p:cNvSpPr/>
          <p:nvPr/>
        </p:nvSpPr>
        <p:spPr>
          <a:xfrm rot="19031627" flipH="1">
            <a:off x="2984636" y="3806386"/>
            <a:ext cx="418675" cy="385952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rc 35"/>
          <p:cNvSpPr/>
          <p:nvPr/>
        </p:nvSpPr>
        <p:spPr>
          <a:xfrm rot="19031627" flipH="1">
            <a:off x="6065529" y="2751281"/>
            <a:ext cx="436149" cy="437856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c 36"/>
          <p:cNvSpPr/>
          <p:nvPr/>
        </p:nvSpPr>
        <p:spPr>
          <a:xfrm rot="13631627" flipH="1">
            <a:off x="2319952" y="2986407"/>
            <a:ext cx="418675" cy="385952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Arc 41"/>
          <p:cNvSpPr/>
          <p:nvPr/>
        </p:nvSpPr>
        <p:spPr>
          <a:xfrm rot="2831627" flipH="1">
            <a:off x="5120987" y="3837766"/>
            <a:ext cx="418675" cy="385952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/>
          <p:cNvCxnSpPr/>
          <p:nvPr/>
        </p:nvCxnSpPr>
        <p:spPr>
          <a:xfrm>
            <a:off x="2529289" y="3279014"/>
            <a:ext cx="0" cy="1570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323897" y="3746029"/>
            <a:ext cx="0" cy="1570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16200000">
            <a:off x="4618610" y="2816157"/>
            <a:ext cx="0" cy="1570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rot="16200000">
            <a:off x="4618610" y="2880679"/>
            <a:ext cx="0" cy="1570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16200000">
            <a:off x="2077564" y="3882411"/>
            <a:ext cx="0" cy="1570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16200000">
            <a:off x="2077564" y="3946933"/>
            <a:ext cx="0" cy="1570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16200000">
            <a:off x="2987773" y="3866792"/>
            <a:ext cx="0" cy="1570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16200000">
            <a:off x="2987773" y="3931314"/>
            <a:ext cx="0" cy="1570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16200000">
            <a:off x="3007164" y="3996122"/>
            <a:ext cx="0" cy="1570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16200000">
            <a:off x="6064375" y="2805140"/>
            <a:ext cx="0" cy="1570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16200000">
            <a:off x="6064375" y="2869662"/>
            <a:ext cx="0" cy="1570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rot="16200000">
            <a:off x="6089671" y="2940599"/>
            <a:ext cx="0" cy="1570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itle 1"/>
          <p:cNvSpPr>
            <a:spLocks noGrp="1"/>
          </p:cNvSpPr>
          <p:nvPr>
            <p:ph type="title"/>
          </p:nvPr>
        </p:nvSpPr>
        <p:spPr>
          <a:xfrm>
            <a:off x="-35635" y="-19050"/>
            <a:ext cx="4226635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PROPORTIONS AND SIMILAR FIGURES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894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417" y="285411"/>
            <a:ext cx="8686800" cy="4648539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Problem 1: Write the corresponding sides as proportions and list the corresponding angles of the triangles shown below.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</p:txBody>
      </p:sp>
      <p:sp>
        <p:nvSpPr>
          <p:cNvPr id="12" name="Rectangle 11"/>
          <p:cNvSpPr/>
          <p:nvPr/>
        </p:nvSpPr>
        <p:spPr>
          <a:xfrm>
            <a:off x="619180" y="2652065"/>
            <a:ext cx="23828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 smtClean="0"/>
              <a:t>Corresponding Sides</a:t>
            </a:r>
            <a:endParaRPr lang="en-US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750983" y="3114585"/>
                <a:ext cx="601507" cy="667427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𝑨𝑩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𝑫𝑬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983" y="3114585"/>
                <a:ext cx="601507" cy="66742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ight Arrow 20"/>
          <p:cNvSpPr/>
          <p:nvPr/>
        </p:nvSpPr>
        <p:spPr>
          <a:xfrm>
            <a:off x="330149" y="4117784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415958" y="3114585"/>
            <a:ext cx="2356442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Angle A and Angle D</a:t>
            </a:r>
            <a:endParaRPr lang="en-US" sz="2000" b="1" dirty="0">
              <a:solidFill>
                <a:srgbClr val="0070C0"/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2" name="Isosceles Triangle 1"/>
          <p:cNvSpPr/>
          <p:nvPr/>
        </p:nvSpPr>
        <p:spPr>
          <a:xfrm>
            <a:off x="2099119" y="1366722"/>
            <a:ext cx="1066799" cy="838200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/>
          <p:cNvSpPr/>
          <p:nvPr/>
        </p:nvSpPr>
        <p:spPr>
          <a:xfrm>
            <a:off x="3983837" y="1150516"/>
            <a:ext cx="1066800" cy="1054406"/>
          </a:xfrm>
          <a:prstGeom prst="triangl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470854" y="1047884"/>
            <a:ext cx="381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882691" y="2126620"/>
            <a:ext cx="381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060878" y="2103667"/>
            <a:ext cx="381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364837" y="852201"/>
            <a:ext cx="381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812369" y="2126620"/>
            <a:ext cx="381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E</a:t>
            </a:r>
            <a:endParaRPr lang="en-US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4952403" y="2125050"/>
            <a:ext cx="381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</a:t>
            </a:r>
            <a:endParaRPr 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1605112" y="3114584"/>
                <a:ext cx="601507" cy="667427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𝑩𝑪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𝑬𝑭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5112" y="3114584"/>
                <a:ext cx="601507" cy="66742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2448354" y="3114023"/>
                <a:ext cx="601507" cy="667427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𝑨𝑪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𝑫𝑭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8354" y="3114023"/>
                <a:ext cx="601507" cy="66742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904302" y="3961723"/>
                <a:ext cx="1995814" cy="667427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𝑨𝑩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𝑫𝑬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𝑩𝑪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𝑬𝑭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𝑨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𝑪</m:t>
                          </m:r>
                        </m:num>
                        <m:den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𝑫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𝑭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4302" y="3961723"/>
                <a:ext cx="1995814" cy="66742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 25"/>
          <p:cNvSpPr/>
          <p:nvPr/>
        </p:nvSpPr>
        <p:spPr>
          <a:xfrm>
            <a:off x="5266331" y="2671989"/>
            <a:ext cx="255572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 smtClean="0"/>
              <a:t>Corresponding Angles</a:t>
            </a:r>
            <a:endParaRPr lang="en-US" sz="2000" b="1" dirty="0"/>
          </a:p>
        </p:txBody>
      </p:sp>
      <p:sp>
        <p:nvSpPr>
          <p:cNvPr id="27" name="Rectangle 26"/>
          <p:cNvSpPr/>
          <p:nvPr/>
        </p:nvSpPr>
        <p:spPr>
          <a:xfrm>
            <a:off x="5432566" y="3623027"/>
            <a:ext cx="2356442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Angle B and Angle E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415958" y="4125442"/>
            <a:ext cx="2356442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Angle C and Angle F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-35635" y="-19050"/>
            <a:ext cx="4226635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PROPORTIONS AND SIMILAR FIGURES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874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417" y="285411"/>
            <a:ext cx="8686800" cy="4648539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Problem 2: The figures given below are similar. Find the missing length.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Since the two figures are similar, their corresponding sides are proportional.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</p:txBody>
      </p:sp>
      <p:sp>
        <p:nvSpPr>
          <p:cNvPr id="21" name="Right Arrow 20"/>
          <p:cNvSpPr/>
          <p:nvPr/>
        </p:nvSpPr>
        <p:spPr>
          <a:xfrm>
            <a:off x="1838668" y="3177774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2448354" y="3006228"/>
                <a:ext cx="931062" cy="667427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𝟔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8354" y="3006228"/>
                <a:ext cx="931062" cy="66742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-35635" y="-19050"/>
            <a:ext cx="4226635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PROPORTIONS AND SIMILAR FIGURES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66757" y="786099"/>
            <a:ext cx="381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</a:t>
            </a:r>
            <a:endParaRPr lang="en-US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875505" y="666750"/>
            <a:ext cx="381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6</a:t>
            </a:r>
            <a:endParaRPr 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1860335" y="1369104"/>
                <a:ext cx="3815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𝒙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0335" y="1369104"/>
                <a:ext cx="381597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gular Pentagon 4"/>
          <p:cNvSpPr/>
          <p:nvPr/>
        </p:nvSpPr>
        <p:spPr>
          <a:xfrm>
            <a:off x="2076565" y="929681"/>
            <a:ext cx="925417" cy="860100"/>
          </a:xfrm>
          <a:prstGeom prst="pentagon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gular Pentagon 34"/>
          <p:cNvSpPr/>
          <p:nvPr/>
        </p:nvSpPr>
        <p:spPr>
          <a:xfrm>
            <a:off x="3804890" y="745015"/>
            <a:ext cx="1148110" cy="1090506"/>
          </a:xfrm>
          <a:prstGeom prst="pentagon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614451" y="1352616"/>
            <a:ext cx="381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 dirty="0" smtClean="0">
                <a:latin typeface="+mj-lt"/>
              </a:rPr>
              <a:t>4</a:t>
            </a:r>
            <a:endParaRPr lang="en-US" b="1" dirty="0"/>
          </a:p>
        </p:txBody>
      </p:sp>
      <p:sp>
        <p:nvSpPr>
          <p:cNvPr id="37" name="Right Arrow 36"/>
          <p:cNvSpPr/>
          <p:nvPr/>
        </p:nvSpPr>
        <p:spPr>
          <a:xfrm>
            <a:off x="3663039" y="3155052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4199432" y="2994980"/>
                <a:ext cx="1363168" cy="668223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×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𝟒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𝟔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9432" y="2994980"/>
                <a:ext cx="1363168" cy="66822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ight Arrow 38"/>
          <p:cNvSpPr/>
          <p:nvPr/>
        </p:nvSpPr>
        <p:spPr>
          <a:xfrm>
            <a:off x="2800350" y="3967738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3353834" y="3956372"/>
                <a:ext cx="846420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834" y="3956372"/>
                <a:ext cx="846420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35954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566" y="351713"/>
            <a:ext cx="8686800" cy="4648539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u="sng" dirty="0" smtClean="0">
                <a:solidFill>
                  <a:srgbClr val="0070C0"/>
                </a:solidFill>
              </a:rPr>
              <a:t>Scale Drawing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A scale drawing of an object is a drawing on the paper using a certain scale which is similar to the actual shape of the object.</a:t>
            </a:r>
            <a:br>
              <a:rPr lang="en-US" sz="2400" dirty="0" smtClean="0"/>
            </a:b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en-US" sz="2000" b="1" u="sng" dirty="0">
                <a:solidFill>
                  <a:srgbClr val="0070C0"/>
                </a:solidFill>
              </a:rPr>
              <a:t>Scale </a:t>
            </a:r>
            <a:r>
              <a:rPr lang="en-US" sz="2000" b="1" u="sng" dirty="0" smtClean="0">
                <a:solidFill>
                  <a:srgbClr val="0070C0"/>
                </a:solidFill>
              </a:rPr>
              <a:t/>
            </a:r>
            <a:br>
              <a:rPr lang="en-US" sz="2000" b="1" u="sng" dirty="0" smtClean="0">
                <a:solidFill>
                  <a:srgbClr val="0070C0"/>
                </a:solidFill>
              </a:rPr>
            </a:br>
            <a:r>
              <a:rPr lang="en-US" sz="2000" b="1" u="sng" dirty="0" smtClean="0">
                <a:solidFill>
                  <a:srgbClr val="0070C0"/>
                </a:solidFill>
              </a:rPr>
              <a:t/>
            </a:r>
            <a:br>
              <a:rPr lang="en-US" sz="2000" b="1" u="sng" dirty="0" smtClean="0">
                <a:solidFill>
                  <a:srgbClr val="0070C0"/>
                </a:solidFill>
              </a:rPr>
            </a:br>
            <a:r>
              <a:rPr lang="en-US" sz="2400" dirty="0" smtClean="0"/>
              <a:t>A scale is the ratio of the drawing length on paper to the actual length.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 smtClean="0"/>
              <a:t>Example: </a:t>
            </a:r>
            <a:r>
              <a:rPr lang="en-US" sz="2400" dirty="0" smtClean="0"/>
              <a:t>1 cm represents 100 m, so the scale is</a:t>
            </a:r>
            <a:r>
              <a:rPr lang="en-US" sz="2400" b="1" dirty="0" smtClean="0"/>
              <a:t> 1 cm : 100 m</a:t>
            </a:r>
            <a:endParaRPr lang="en-US" sz="2400" b="1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-35635" y="-19050"/>
            <a:ext cx="4226635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PROPORTIONS AND SIMILAR FIGURES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655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3417" y="285411"/>
                <a:ext cx="8686800" cy="4648539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3: On a map, the scale is 1 inch : 11 km. If the distanc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e between city A and city B on the map is 6 inches, what is the actual distance between the two cities?</a:t>
                </a:r>
                <a:endParaRPr lang="en-US" sz="20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/>
                </a:r>
                <a:br>
                  <a:rPr lang="en-US" sz="2400" dirty="0"/>
                </a:br>
                <a:r>
                  <a:rPr lang="en-US" sz="2400" dirty="0" smtClean="0"/>
                  <a:t>We will write the proportion to find the unknown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dirty="0" smtClean="0"/>
                  <a:t> representing th</a:t>
                </a:r>
                <a:r>
                  <a:rPr lang="en-US" sz="2400" dirty="0" smtClean="0"/>
                  <a:t>e </a:t>
                </a:r>
                <a:r>
                  <a:rPr lang="en-US" sz="2400" dirty="0" smtClean="0"/>
                  <a:t> distance between city A and city B.</a:t>
                </a: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3417" y="285411"/>
                <a:ext cx="8686800" cy="4648539"/>
              </a:xfrm>
              <a:blipFill rotWithShape="1">
                <a:blip r:embed="rId3"/>
                <a:stretch>
                  <a:fillRect l="-1123" t="-656" r="-22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ight Arrow 20"/>
          <p:cNvSpPr/>
          <p:nvPr/>
        </p:nvSpPr>
        <p:spPr>
          <a:xfrm>
            <a:off x="1512452" y="2848178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5" name="Rectangle 24"/>
              <p:cNvSpPr/>
              <p:nvPr/>
            </p:nvSpPr>
            <p:spPr>
              <a:xfrm>
                <a:off x="2222218" y="2627237"/>
                <a:ext cx="2263231" cy="67698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𝒊𝒏𝒄𝒉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𝟏𝟏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𝒌𝒎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𝟔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𝒊𝒏𝒄𝒉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𝒌𝒎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2218" y="2627237"/>
                <a:ext cx="2263231" cy="67698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-35635" y="-19050"/>
            <a:ext cx="4226635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PROPORTIONS AND SIMILAR FIGURES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Rectangle 37"/>
              <p:cNvSpPr/>
              <p:nvPr/>
            </p:nvSpPr>
            <p:spPr>
              <a:xfrm>
                <a:off x="5399183" y="2548709"/>
                <a:ext cx="1600200" cy="668516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𝟏𝟏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×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𝟔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183" y="2548709"/>
                <a:ext cx="1600200" cy="66851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ight Arrow 38"/>
          <p:cNvSpPr/>
          <p:nvPr/>
        </p:nvSpPr>
        <p:spPr>
          <a:xfrm>
            <a:off x="2222218" y="3668882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0" name="Rectangle 39"/>
              <p:cNvSpPr/>
              <p:nvPr/>
            </p:nvSpPr>
            <p:spPr>
              <a:xfrm>
                <a:off x="2797366" y="3616781"/>
                <a:ext cx="1497033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𝟔𝟔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𝒌𝒎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7366" y="3616781"/>
                <a:ext cx="1497033" cy="40011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ight Arrow 16"/>
          <p:cNvSpPr/>
          <p:nvPr/>
        </p:nvSpPr>
        <p:spPr>
          <a:xfrm>
            <a:off x="4724400" y="2708949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66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5007</TotalTime>
  <Words>423</Words>
  <Application>Microsoft Office PowerPoint</Application>
  <PresentationFormat>On-screen Show (16:9)</PresentationFormat>
  <Paragraphs>83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Proportions and Similar Triangles</vt:lpstr>
      <vt:lpstr>PROPORTIONS AND SIMILAR FIGURES</vt:lpstr>
      <vt:lpstr>PROPORTIONS AND SIMILAR FIGURES</vt:lpstr>
      <vt:lpstr>PROPORTIONS AND SIMILAR FIGURES</vt:lpstr>
      <vt:lpstr>PROPORTIONS AND SIMILAR FIGURES</vt:lpstr>
      <vt:lpstr>PROPORTIONS AND SIMILAR FIGURES</vt:lpstr>
      <vt:lpstr>PROPORTIONS AND SIMILAR FIGURES</vt:lpstr>
      <vt:lpstr>PROPORTIONS AND SIMILAR FIGURES</vt:lpstr>
      <vt:lpstr>PROPORTIONS AND SIMILAR FIGURES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Rafay</cp:lastModifiedBy>
  <cp:revision>388</cp:revision>
  <dcterms:created xsi:type="dcterms:W3CDTF">2016-10-20T15:06:14Z</dcterms:created>
  <dcterms:modified xsi:type="dcterms:W3CDTF">2016-12-24T13:47:31Z</dcterms:modified>
</cp:coreProperties>
</file>